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95780F-54C2-2CA5-4149-A78DB2200B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AAB31-89E6-414F-BC45-5B7199BD0F7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C87BE-AB55-1215-AC21-98B361DBDC5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33B39-A35E-381F-8C64-5FFFA2DD8C1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EE4CAF3-D7F0-49C8-A13E-B6722E12D6F6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7185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44EF73-E69D-F761-4529-FA853F1F2D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D5FEE1-953A-E370-6CFE-7AF9DA906DB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6C3DBA1-2FD1-B5F5-241F-15B8D1FC64C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6AD71-B620-76F8-E1BF-1F2E63B61CB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E358D-A9B7-5433-1F86-C5E3A3106A4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3C70B-EB53-20B8-93BD-6E5E3EA430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fld id="{DE01DFB7-780F-4126-ACB1-D13C25E4C8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4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1A603-E0B7-87A1-86F3-33838076A0E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042172E-3D83-44CE-A5D5-B0C49CF07FD3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87589D-BA37-E9D4-8CC0-F230BD6530D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1A6A0C-AA5C-41EE-DF91-99036A05DC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DC168-EDBA-15DC-524E-56D09BEAE47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910EC20-AD1F-4551-9353-A048FE9FFCB2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220C4B-F607-7C43-5FCA-43F87D3CF0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7DE16B-387C-D41B-D72E-439B62D9A6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79C8-C8F8-D298-E9C0-EC7A3AEC784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0FF36F3-5FC8-42C6-83F8-9F7429286BD1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D286E8-DE55-FF66-13E4-7A33E54B695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8F1095-895C-B69C-030F-BFB48221DC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5B643-D624-36C0-FB44-57E190AA179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85C2FC5-3911-4B49-8962-3863CB0DD15E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65D620-4A13-84E5-69E4-78D836B87F6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5B69C3-7B8A-6D37-C6ED-8DE27B7CFD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1DE85-5784-A96D-D3B5-8C5682514FD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E22EF7-4860-4E17-9D16-06320AAA14C0}" type="slidenum">
              <a:t>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20ECB9-19D4-4608-09FA-569D89A86D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D29C2F-3E09-F900-1367-1B1BBC27D9B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8B523-7378-65C1-500D-0C7C062167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1C8EA1-38E7-42D1-9831-755421FD62A7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4A024E-6D3F-B67B-2C6E-203143A07C6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65F38B-2EC9-AA8D-F4F5-B812402A65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89E79-5FC1-F027-620D-75D27A18375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AC1B258-3A71-460A-A5DB-94A0B8BE32DE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5AF02C-6FE6-BDE5-ED2B-1B545648A03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6154DB-5CEF-1524-437E-445F27729A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51F75-DE87-F20B-E289-B58B00BF892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E96CFED-01B7-4A5F-A7AA-7EBEE215D4F3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DC9A3A-F58C-97E6-F9DC-E355F247D7C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A9B3A5-7D5D-7C9D-593C-081F4AC35A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9829F-35BD-C2B4-08DE-B44EEF18917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AA0A6CA-A9AE-429E-9424-91B6E1372029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8FF2F1-5D06-92EC-5072-C100EF07F94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83722B-49C8-25C8-93CE-F9796F0FF5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AD98-F5E2-7456-A6CE-8AA28475C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48BA2-5FDE-8709-8AE0-DB1E88030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54F1C-9636-EB3D-6563-8639A276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2A7A5-2432-C290-C925-5BD96BD5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0751D-DBC2-34AA-25EB-125CA204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A62B54-0DFD-4F77-BCEC-E73BB6D433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0F2E-8DD5-3733-7BAC-ABC0DEB5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D09E-1733-A77E-B87B-1189E002B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BFABC-B49C-2C9D-1C76-3933E9A2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8FEF1-35F2-474C-5283-A39229DE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06D49-9DC3-671B-39A4-79397BC80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25969A-606C-4597-AA3F-E1AD99A9FB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0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74245-8785-4FA6-762A-81B67F2BE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96200" y="215900"/>
            <a:ext cx="2024063" cy="4440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5C691-F17D-D811-C4ED-B59855268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19250" y="215900"/>
            <a:ext cx="5924550" cy="4440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85FF-C41C-BF09-ECEB-85B3890A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13FB3-BB32-6DC6-A708-711DD68F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DC207-728C-8D0B-1F5E-B2834EE5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7D871A-A2A5-4EF7-96F8-EEAC76C811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4851-87E7-D19F-3C96-FC5CF386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41C25-2682-8675-3073-DC62F20C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F914D-AC03-3B0B-88E2-BB9FC3F7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85CC8-5F9D-237A-8A9F-E36B336C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D8EE1-1DA0-A412-E507-AEB4BD73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5D0755-8CCF-4ADC-9D30-FF8ADA19FF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17FB-C38C-AF31-A946-17499D42E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9A03-B974-F0F8-493B-9F6E4D0B9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4CF2-887C-FF0A-6E59-69FA07D9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36C7F-8486-DDD9-47AF-E0653971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01280-8918-387F-C334-83DE9B58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047A1B-32FE-4927-93B3-E9869AC816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40D7-C8CD-6EEA-E50A-1E8E4BB8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9D479-B992-4FE0-444C-D952F7B6C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250" y="1368425"/>
            <a:ext cx="3973513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24424-576F-5DD3-3103-ADD56AD88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5163" y="1368425"/>
            <a:ext cx="3975100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AEAC-5803-0A22-41BB-D44BCFC4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AA519-DC47-D70E-C008-3147E354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2015F-A21F-1701-25D7-C0E5E4B8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01A180-CF4D-4B56-85D7-9CFF0377E0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3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7D2B-3BB5-CFC1-26C2-79C0799C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39196-BBA6-68A4-26E7-122BE7B5D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39C2C-203F-50A1-8726-BB7879E10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E10D7-5D11-B94E-2284-333D5B7C9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D3327-BE40-639A-51DE-9B42EF3D9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8DDCD-B9AE-B3EE-36DA-36B91CCA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74BD5-324A-165F-22F8-84F9D9F9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C8929-F739-45F8-823C-1AB851C4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7B48A5-74A3-45C5-A7FA-5A84278625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9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4E3A-1FFB-AF61-E4A6-5EBC757C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B5827-6114-51D0-A9C4-19687738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5226F-E61E-654D-CB30-6F4DC60E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6B66F-FB99-DD52-72B3-9C17D03D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9A0FDF-6D41-491D-B219-41F3325899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3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6F571-FFE2-C8ED-1E51-1B43A425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5D6CE-DC64-C380-36ED-133B165C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07566-B922-3CF8-BD7C-C9B1C9C0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DBC63B-B669-496F-AD60-A2174CADFF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236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684E-86BE-6E74-8078-E6B4616A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D9D89-23D1-3BCB-0367-5028EBDE6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7A60C-5479-3541-F21D-E2E668D2D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00917-42C3-930C-A58E-CB17971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A836C-7018-B126-E00D-BC23B64D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F1F60-D302-B739-A31D-B49A9D5C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C3A8DC-24E6-4BD8-B884-4154EEA45C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921A-8214-2DCA-15E3-C7822B78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D104D-100F-9BB0-6AC5-CBE8F00AA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3B587-7130-0A7D-8AD6-05399FDD3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AFC36-E800-22C2-26DF-DA6886A4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B529E-86AC-4F79-E79D-4D719F70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49BCF-948E-ED1F-758A-D656BED7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46B098-8771-4398-A3FC-45B4AD07F7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12F81157-F225-6C99-C61D-4519FEDE8476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5760" cy="56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AB2BE367-DBCF-FDDF-3F0D-AFEC5EF195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73E2A-9A1F-D2DD-C175-4402934ED8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20000" y="1368000"/>
            <a:ext cx="8100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43E33-82EE-4DDE-7143-4ADFA97A467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584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A14D0-DF37-0739-EB76-902632E24DA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98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EB4CF-633F-2B4B-F79E-76BA70C8270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ans" pitchFamily="34"/>
                <a:ea typeface="Tahoma" pitchFamily="2"/>
                <a:cs typeface="Tahoma" pitchFamily="2"/>
              </a:defRPr>
            </a:lvl1pPr>
          </a:lstStyle>
          <a:p>
            <a:pPr lvl="0"/>
            <a:fld id="{4949C56F-C400-4641-8A75-FB4D2F1CCCE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3300" b="0" i="0" u="none" strike="noStrike" kern="1200">
          <a:ln>
            <a:noFill/>
          </a:ln>
          <a:solidFill>
            <a:srgbClr val="050505"/>
          </a:solidFill>
          <a:latin typeface="Liberation Serif" pitchFamily="18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en-US" sz="2400" b="0" i="0" u="none" strike="noStrike" kern="1200">
          <a:ln>
            <a:noFill/>
          </a:ln>
          <a:solidFill>
            <a:srgbClr val="050505"/>
          </a:solidFill>
          <a:latin typeface="Liberation San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4AAA536-4AC5-20C8-57BA-F5D88318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DBC15A-EE4D-46E5-B9F5-A9C3E73640DC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8A66E-40DE-A061-69C7-64E0A6D39C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AD7EF-71FD-340E-8FC2-61914CA03DA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en-US" sz="3200">
                <a:latin typeface="Liberation Serif" pitchFamily="18"/>
                <a:ea typeface="Tahoma" pitchFamily="2"/>
                <a:cs typeface="Tahoma" pitchFamily="2"/>
              </a:rPr>
              <a:t>Draft Recommendation for Stateful Hash-Based Signature Schemes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CBA5AE-2EA4-EF04-BEA0-7E55E2D4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28F839-8E8F-434A-B346-1149ADBEB905}" type="slidenum"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ABE8-6EF9-4AC9-0247-45FE5BE169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Parameter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DE66B-6F27-73AE-B26F-7838C6BEF4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SP offers 192 and 256 bit classical security levels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Allows either SHA-256 or SHAKE256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256: SHA-256 or SHAKE256(</a:t>
            </a: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, 256)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192: SHA-256/192 or SHAKE256(</a:t>
            </a: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, 192)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Multi-tree variants only approved for 2 levels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0C2DB3D3-8C35-9C20-9AC5-AC3467FB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BF7275-B880-4137-BE36-C29D520DF078}" type="slidenum">
              <a:t>3</a:t>
            </a:fld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FD3714A-EAAA-6DAF-8708-E71E103B5AEE}"/>
              </a:ext>
            </a:extLst>
          </p:cNvPr>
          <p:cNvSpPr/>
          <p:nvPr/>
        </p:nvSpPr>
        <p:spPr>
          <a:xfrm>
            <a:off x="1920239" y="1005840"/>
            <a:ext cx="7772400" cy="2011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CA263A8-4408-9771-54AD-3E187D46A8B0}"/>
              </a:ext>
            </a:extLst>
          </p:cNvPr>
          <p:cNvSpPr/>
          <p:nvPr/>
        </p:nvSpPr>
        <p:spPr>
          <a:xfrm>
            <a:off x="1920239" y="3017520"/>
            <a:ext cx="7772400" cy="2103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CC9414-7F7F-E87B-C8C2-E84EA6FA51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Creating Backup Cryptographic Modules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588CE06-084F-72D5-0A12-51376113BE89}"/>
              </a:ext>
            </a:extLst>
          </p:cNvPr>
          <p:cNvSpPr/>
          <p:nvPr/>
        </p:nvSpPr>
        <p:spPr>
          <a:xfrm>
            <a:off x="4297680" y="1371599"/>
            <a:ext cx="1737359" cy="137159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CFE7F5">
              <a:alpha val="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8025840-3EC8-ACF3-24B5-0E9545C3E96D}"/>
              </a:ext>
            </a:extLst>
          </p:cNvPr>
          <p:cNvSpPr/>
          <p:nvPr/>
        </p:nvSpPr>
        <p:spPr>
          <a:xfrm>
            <a:off x="2011680" y="3657600"/>
            <a:ext cx="1737359" cy="137159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CFE7F5">
              <a:alpha val="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8E8B881-5363-44CF-404E-4D2222D75F8F}"/>
              </a:ext>
            </a:extLst>
          </p:cNvPr>
          <p:cNvSpPr/>
          <p:nvPr/>
        </p:nvSpPr>
        <p:spPr>
          <a:xfrm>
            <a:off x="3840479" y="3657600"/>
            <a:ext cx="1737359" cy="137159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CFE7F5">
              <a:alpha val="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86E5330-23D2-373C-A18C-CB6F4DCAD54D}"/>
              </a:ext>
            </a:extLst>
          </p:cNvPr>
          <p:cNvSpPr/>
          <p:nvPr/>
        </p:nvSpPr>
        <p:spPr>
          <a:xfrm>
            <a:off x="7863840" y="3657600"/>
            <a:ext cx="1737359" cy="137159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CFE7F5">
              <a:alpha val="0"/>
            </a:srgbClr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09C5F96E-D791-0B7D-C99C-FEF45E76B860}"/>
              </a:ext>
            </a:extLst>
          </p:cNvPr>
          <p:cNvSpPr/>
          <p:nvPr/>
        </p:nvSpPr>
        <p:spPr>
          <a:xfrm flipH="1">
            <a:off x="2834640" y="2743199"/>
            <a:ext cx="1645920" cy="82296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189A181B-0434-339D-F602-AF0973F827F9}"/>
              </a:ext>
            </a:extLst>
          </p:cNvPr>
          <p:cNvSpPr/>
          <p:nvPr/>
        </p:nvSpPr>
        <p:spPr>
          <a:xfrm flipH="1">
            <a:off x="4663440" y="2743199"/>
            <a:ext cx="182880" cy="9144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DEF01996-E75B-50AC-5685-B9ECCFCDE7FC}"/>
              </a:ext>
            </a:extLst>
          </p:cNvPr>
          <p:cNvSpPr/>
          <p:nvPr/>
        </p:nvSpPr>
        <p:spPr>
          <a:xfrm>
            <a:off x="5852160" y="2743199"/>
            <a:ext cx="2834640" cy="9144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Tahoma" pitchFamily="2"/>
              <a:cs typeface="Tahoma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CC1B56-7F47-A850-0D20-264A54EB4C3D}"/>
              </a:ext>
            </a:extLst>
          </p:cNvPr>
          <p:cNvSpPr txBox="1"/>
          <p:nvPr/>
        </p:nvSpPr>
        <p:spPr>
          <a:xfrm>
            <a:off x="6400799" y="4371839"/>
            <a:ext cx="1005840" cy="6573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/>
            </a:pPr>
            <a:r>
              <a:rPr lang="en-US" sz="40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...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157252-8432-2033-4F66-B99483CEBEE3}"/>
              </a:ext>
            </a:extLst>
          </p:cNvPr>
          <p:cNvSpPr txBox="1"/>
          <p:nvPr/>
        </p:nvSpPr>
        <p:spPr>
          <a:xfrm>
            <a:off x="6217919" y="1920239"/>
            <a:ext cx="2756160" cy="85824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Top-level LMS/XMSS key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OpenSymbol"/>
              <a:buChar char="●"/>
              <a:tabLst/>
              <a:defRPr sz="1800"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Used to sign roots of</a:t>
            </a:r>
            <a:b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</a:b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lower-level keys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359309-7121-CF37-8767-5B2A746E087B}"/>
              </a:ext>
            </a:extLst>
          </p:cNvPr>
          <p:cNvSpPr txBox="1"/>
          <p:nvPr/>
        </p:nvSpPr>
        <p:spPr>
          <a:xfrm>
            <a:off x="5197320" y="3566160"/>
            <a:ext cx="3123720" cy="85824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Lower-level LMS/XMSS keys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OpenSymbol"/>
              <a:buChar char="●"/>
              <a:tabLst/>
              <a:defRPr sz="1800"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Used to sign ordinary</a:t>
            </a:r>
            <a:b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</a:b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9F5BB7-C922-F873-AB10-AF1FB2787C4D}"/>
              </a:ext>
            </a:extLst>
          </p:cNvPr>
          <p:cNvSpPr txBox="1"/>
          <p:nvPr/>
        </p:nvSpPr>
        <p:spPr>
          <a:xfrm>
            <a:off x="2047319" y="1427760"/>
            <a:ext cx="2433240" cy="85824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Each LMS/XMSS in a</a:t>
            </a:r>
            <a:b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</a:b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different cryptographic</a:t>
            </a:r>
            <a:b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</a:b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Tahoma" pitchFamily="2"/>
                <a:cs typeface="Tahoma" pitchFamily="2"/>
              </a:rPr>
              <a:t>module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BB55A4C-2FFC-7E01-9E5F-675FF3B0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E428F3-CD22-404C-BEDF-2ECAF86A8FD9}" type="slidenum"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5C8D73-F750-3DD1-081C-FE69B6F7A8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XMSS/XMSS</a:t>
            </a:r>
            <a:r>
              <a:rPr lang="en-US" i="1" baseline="30000">
                <a:ea typeface="Tahoma" pitchFamily="2"/>
                <a:cs typeface="Tahoma" pitchFamily="2"/>
              </a:rPr>
              <a:t>MT</a:t>
            </a:r>
            <a:r>
              <a:rPr lang="en-US">
                <a:ea typeface="Tahoma" pitchFamily="2"/>
                <a:cs typeface="Tahoma" pitchFamily="2"/>
              </a:rPr>
              <a:t> Hash 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359AE-A3BD-153A-FAD9-E7FC527A791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20000" y="1368000"/>
            <a:ext cx="8100000" cy="3844079"/>
          </a:xfrm>
        </p:spPr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RFC 8391 offers 256 and 512 bit security levels: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 sz="2090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256: SHA-256, </a:t>
            </a:r>
            <a:r>
              <a:rPr lang="en-US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SHAKE128(</a:t>
            </a:r>
            <a:r>
              <a:rPr lang="en-US" i="1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</a:t>
            </a:r>
            <a:r>
              <a:rPr lang="en-US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, 256)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512: SHA-512, </a:t>
            </a:r>
            <a:r>
              <a:rPr lang="en-US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SHAKE256(</a:t>
            </a:r>
            <a:r>
              <a:rPr lang="en-US" i="1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</a:t>
            </a:r>
            <a:r>
              <a:rPr lang="en-US" strike="sngStrike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, 512)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SHAKE128(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256) and SHAKE256(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512) are flawed: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Provide only 128 and 256 bits of security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512 bits of classical security seems overkill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SP adds SHA-256/192, SHAKE256(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256), and</a:t>
            </a:r>
            <a:br>
              <a:rPr lang="en-US">
                <a:ea typeface="Tahoma" pitchFamily="2"/>
                <a:cs typeface="Tahoma" pitchFamily="2"/>
              </a:rPr>
            </a:br>
            <a:r>
              <a:rPr lang="en-US">
                <a:ea typeface="Tahoma" pitchFamily="2"/>
                <a:cs typeface="Tahoma" pitchFamily="2"/>
              </a:rPr>
              <a:t>SHAKE256(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192)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7932483-AEBE-9B79-E51C-7D85AA5E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5F4524-1A43-4749-99F7-D666E8287DD9}" type="slidenum"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09630-3B1A-75F3-9A8A-73EBF45C67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LMS/HSS Hash 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C1CBC-AE38-CB71-1D19-66BEC35E3F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RFC 8554 only specifies SHA-256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The SP adds SHA-256/192, SHAKE256(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256), and SHAKE256(</a:t>
            </a:r>
            <a:r>
              <a:rPr lang="en-US" i="1">
                <a:ea typeface="Tahoma" pitchFamily="2"/>
                <a:cs typeface="Tahoma" pitchFamily="2"/>
              </a:rPr>
              <a:t>M</a:t>
            </a:r>
            <a:r>
              <a:rPr lang="en-US">
                <a:ea typeface="Tahoma" pitchFamily="2"/>
                <a:cs typeface="Tahoma" pitchFamily="2"/>
              </a:rPr>
              <a:t>, 192).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CE66F73-3600-E3AD-F512-1939EFA6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7CB19D-F97D-42B6-849C-0D31EB82BD98}" type="slidenum"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08FD1-EBEB-C924-7FB5-8ACF3EC546C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192-bit Security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75368-183C-3850-A654-0D85E23914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20000" y="1368000"/>
            <a:ext cx="8100000" cy="3569760"/>
          </a:xfrm>
        </p:spPr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192-bit security has ~40% smaller signatures than 256-bit security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Both LMS and XMSS use randomized hashing: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Signer generates random number, </a:t>
            </a: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r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.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Signs H(</a:t>
            </a: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r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 || </a:t>
            </a: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)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Collision resistance isn’t needed for EU-CMA security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Signer (knowing </a:t>
            </a:r>
            <a:r>
              <a:rPr lang="en-US" i="1">
                <a:ea typeface="Tahoma" pitchFamily="2"/>
                <a:cs typeface="Tahoma" pitchFamily="2"/>
              </a:rPr>
              <a:t>r</a:t>
            </a:r>
            <a:r>
              <a:rPr lang="en-US">
                <a:ea typeface="Tahoma" pitchFamily="2"/>
                <a:cs typeface="Tahoma" pitchFamily="2"/>
              </a:rPr>
              <a:t>) could create collision – thus creating one signature for two messages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At 192-bit security level, signer could create collision with 96 bits of work.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Should SP note this in Security Considerations (or omit 192-bit level)?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83FB753-968A-986E-A2C7-7DC3306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16208E-E425-42C3-9AC0-2D95DB4DA629}" type="slidenum"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92397-E6E0-5F41-F476-B406135BE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Parameter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06BCF-9BC9-7CB0-7831-1920CDCEDA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Winternitz value – allow all from RFCs: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XMSS – only w=16 (same as w=4 for LMS)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LMS – w=1, 2, 4, or 8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Single Tree Heights – allow all from RFCs: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XMSS – 10, 16, 20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LMS – 5, 10, 15, 20, 25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Two-level tree Heights – allow all from RFCs: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XMSS</a:t>
            </a:r>
            <a:r>
              <a:rPr lang="en-US" i="1" baseline="30000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MT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 – 10 or 20 per tree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HSS – each tree may be 5, 10, 15, 20, or 25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B1E51526-D6A0-607A-3CB9-05B5CEB42CE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80159" y="4846320"/>
            <a:ext cx="8046720" cy="73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390923-418B-F4B2-3356-67A28BC3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811330-C5A7-4556-9233-F4FF21FB17CB}" type="slidenum">
              <a:t>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B6166-CC28-A5D1-8796-10F79608F5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Implementation Requirements for Signing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114F6-6993-A1C1-9917-5FEB1CE64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Hardware cryptographic modules only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FIPS 140 Level 3 physical security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 i="1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Limited</a:t>
            </a: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 operational environment (no additional software/firmware can be loaded into module after validation)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50505"/>
                </a:solidFill>
                <a:latin typeface="Liberation Sans" pitchFamily="34"/>
                <a:ea typeface="Tahoma" pitchFamily="2"/>
                <a:cs typeface="Tahoma" pitchFamily="2"/>
              </a:rPr>
              <a:t>Module cannot allow export of secret keying material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1DA2AB-1696-F21F-4921-40CBAD9D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45642D-4F62-4166-A0C8-628775F2B6FD}" type="slidenum"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9A925-A18C-261F-AD28-52A9008DA0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>
                <a:ea typeface="Tahoma" pitchFamily="2"/>
                <a:cs typeface="Tahoma" pitchFamily="2"/>
              </a:rPr>
              <a:t>Use Cases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7853-E17C-0A89-74B8-859E7A4ED5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Doesn’t try to restrict where stateful HBS is used.</a:t>
            </a:r>
          </a:p>
          <a:p>
            <a:pPr lvl="0">
              <a:buClr>
                <a:srgbClr val="0066FF"/>
              </a:buClr>
              <a:buSzPct val="40000"/>
              <a:buFont typeface="StarSymbol"/>
              <a:buChar char="●"/>
            </a:pPr>
            <a:r>
              <a:rPr lang="en-US">
                <a:ea typeface="Tahoma" pitchFamily="2"/>
                <a:cs typeface="Tahoma" pitchFamily="2"/>
              </a:rPr>
              <a:t>Just described </a:t>
            </a:r>
            <a:r>
              <a:rPr lang="en-US" i="1">
                <a:ea typeface="Tahoma" pitchFamily="2"/>
                <a:cs typeface="Tahoma" pitchFamily="2"/>
              </a:rPr>
              <a:t>intended</a:t>
            </a:r>
            <a:r>
              <a:rPr lang="en-US">
                <a:ea typeface="Tahoma" pitchFamily="2"/>
                <a:cs typeface="Tahoma" pitchFamily="2"/>
              </a:rPr>
              <a:t> uses:</a:t>
            </a:r>
          </a:p>
          <a:p>
            <a:pPr marL="0" lvl="1" indent="0" hangingPunct="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–"/>
            </a:pPr>
            <a:r>
              <a:rPr lang="en-US">
                <a:solidFill>
                  <a:srgbClr val="000080"/>
                </a:solidFill>
                <a:latin typeface="Liberation Sans" pitchFamily="34"/>
                <a:ea typeface="Tahoma" pitchFamily="2"/>
                <a:cs typeface="Tahoma" pitchFamily="2"/>
              </a:rPr>
              <a:t>Stateful HBS schemes are intended mainly for applications with the following characteristics: 1) it is necessary to implement a digital signature scheme in the near future, 2) the implementation will have a long lifetime, and 3) it would not be practical to transition to a different digital signature scheme once the implementation has been deployed.</a:t>
            </a:r>
            <a:br>
              <a:rPr lang="en-US">
                <a:solidFill>
                  <a:srgbClr val="000080"/>
                </a:solidFill>
                <a:latin typeface="Liberation Sans" pitchFamily="34"/>
                <a:ea typeface="Tahoma" pitchFamily="2"/>
                <a:cs typeface="Tahoma" pitchFamily="2"/>
              </a:rPr>
            </a:br>
            <a:br>
              <a:rPr lang="en-US">
                <a:solidFill>
                  <a:srgbClr val="000080"/>
                </a:solidFill>
                <a:latin typeface="Liberation Sans" pitchFamily="34"/>
                <a:ea typeface="Tahoma" pitchFamily="2"/>
                <a:cs typeface="Tahoma" pitchFamily="2"/>
              </a:rPr>
            </a:br>
            <a:r>
              <a:rPr lang="en-US">
                <a:solidFill>
                  <a:srgbClr val="000080"/>
                </a:solidFill>
                <a:latin typeface="Liberation Sans" pitchFamily="34"/>
                <a:ea typeface="Tahoma" pitchFamily="2"/>
                <a:cs typeface="Tahoma" pitchFamily="2"/>
              </a:rPr>
              <a:t>An application that fits this profile is firmware updates for constrained devices.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536</Words>
  <Application>Microsoft Office PowerPoint</Application>
  <PresentationFormat>Widescreen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Liberation Sans</vt:lpstr>
      <vt:lpstr>Liberation Serif</vt:lpstr>
      <vt:lpstr>OpenSymbol</vt:lpstr>
      <vt:lpstr>StarSymbol</vt:lpstr>
      <vt:lpstr>Tahoma</vt:lpstr>
      <vt:lpstr>DNA</vt:lpstr>
      <vt:lpstr>PowerPoint Presentation</vt:lpstr>
      <vt:lpstr>Parameter Sets</vt:lpstr>
      <vt:lpstr>Creating Backup Cryptographic Modules</vt:lpstr>
      <vt:lpstr>XMSS/XMSSMT Hash Functions</vt:lpstr>
      <vt:lpstr>LMS/HSS Hash Functions</vt:lpstr>
      <vt:lpstr>192-bit Security Level</vt:lpstr>
      <vt:lpstr>Parameter Sets</vt:lpstr>
      <vt:lpstr>Implementation Requirements for Signing</vt:lpstr>
      <vt:lpstr>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David Cooper</dc:creator>
  <cp:lastModifiedBy>Gonzales, Matthew J. (Fed)</cp:lastModifiedBy>
  <cp:revision>16</cp:revision>
  <dcterms:created xsi:type="dcterms:W3CDTF">2019-09-13T09:38:23Z</dcterms:created>
  <dcterms:modified xsi:type="dcterms:W3CDTF">2025-01-29T20:14:32Z</dcterms:modified>
</cp:coreProperties>
</file>